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Anton" pitchFamily="2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aleway Medium" pitchFamily="2" charset="0"/>
      <p:regular r:id="rId22"/>
      <p: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459F"/>
    <a:srgbClr val="D0DAEF"/>
    <a:srgbClr val="E891FA"/>
    <a:srgbClr val="9091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236" y="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svg>
</file>

<file path=ppt/media/image19.jpeg>
</file>

<file path=ppt/media/image2.png>
</file>

<file path=ppt/media/image20.jpe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jpe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6.png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7" Type="http://schemas.openxmlformats.org/officeDocument/2006/relationships/image" Target="../media/image3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svg"/><Relationship Id="rId5" Type="http://schemas.openxmlformats.org/officeDocument/2006/relationships/image" Target="../media/image34.png"/><Relationship Id="rId10" Type="http://schemas.openxmlformats.org/officeDocument/2006/relationships/image" Target="../media/image37.svg"/><Relationship Id="rId4" Type="http://schemas.openxmlformats.org/officeDocument/2006/relationships/image" Target="../media/image33.svg"/><Relationship Id="rId9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8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0.png"/><Relationship Id="rId4" Type="http://schemas.openxmlformats.org/officeDocument/2006/relationships/image" Target="../media/image39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3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3.png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3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18.svg"/><Relationship Id="rId9" Type="http://schemas.openxmlformats.org/officeDocument/2006/relationships/image" Target="../media/image2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2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35345" y="-15315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8505207" y="682599"/>
            <a:ext cx="9404563" cy="9404563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273139" y="1450531"/>
            <a:ext cx="7868699" cy="786869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0385050" y="1185951"/>
            <a:ext cx="5644877" cy="7564324"/>
          </a:xfrm>
          <a:custGeom>
            <a:avLst/>
            <a:gdLst/>
            <a:ahLst/>
            <a:cxnLst/>
            <a:rect l="l" t="t" r="r" b="b"/>
            <a:pathLst>
              <a:path w="5644877" h="7564324">
                <a:moveTo>
                  <a:pt x="0" y="0"/>
                </a:moveTo>
                <a:lnTo>
                  <a:pt x="5644877" y="0"/>
                </a:lnTo>
                <a:lnTo>
                  <a:pt x="5644877" y="7564324"/>
                </a:lnTo>
                <a:lnTo>
                  <a:pt x="0" y="75643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0" name="Group 10"/>
          <p:cNvGrpSpPr/>
          <p:nvPr/>
        </p:nvGrpSpPr>
        <p:grpSpPr>
          <a:xfrm>
            <a:off x="8242509" y="3503495"/>
            <a:ext cx="1030630" cy="103063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-4483810" y="4968113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6000"/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6" name="Freeform 16"/>
          <p:cNvSpPr/>
          <p:nvPr/>
        </p:nvSpPr>
        <p:spPr>
          <a:xfrm>
            <a:off x="14450958" y="6480769"/>
            <a:ext cx="478436" cy="837524"/>
          </a:xfrm>
          <a:custGeom>
            <a:avLst/>
            <a:gdLst/>
            <a:ahLst/>
            <a:cxnLst/>
            <a:rect l="l" t="t" r="r" b="b"/>
            <a:pathLst>
              <a:path w="478436" h="837524">
                <a:moveTo>
                  <a:pt x="0" y="0"/>
                </a:moveTo>
                <a:lnTo>
                  <a:pt x="478436" y="0"/>
                </a:lnTo>
                <a:lnTo>
                  <a:pt x="478436" y="837525"/>
                </a:lnTo>
                <a:lnTo>
                  <a:pt x="0" y="8375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555569-044A-408E-9E3B-FF1F648CAD71}"/>
              </a:ext>
            </a:extLst>
          </p:cNvPr>
          <p:cNvSpPr txBox="1"/>
          <p:nvPr/>
        </p:nvSpPr>
        <p:spPr>
          <a:xfrm>
            <a:off x="549641" y="1718326"/>
            <a:ext cx="845901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sz="6000" dirty="0">
                <a:latin typeface="Anton" pitchFamily="2" charset="0"/>
              </a:rPr>
              <a:t>Computer </a:t>
            </a:r>
            <a:r>
              <a:rPr lang="en-US" sz="6000" dirty="0">
                <a:solidFill>
                  <a:schemeClr val="accent4">
                    <a:lumMod val="75000"/>
                  </a:schemeClr>
                </a:solidFill>
                <a:latin typeface="Anton" pitchFamily="2" charset="0"/>
              </a:rPr>
              <a:t>Fundamentals</a:t>
            </a:r>
            <a:r>
              <a:rPr lang="en-US" sz="6000" dirty="0">
                <a:latin typeface="Anton" pitchFamily="2" charset="0"/>
              </a:rPr>
              <a:t> and </a:t>
            </a:r>
            <a:r>
              <a:rPr lang="en-US" sz="6000" dirty="0">
                <a:solidFill>
                  <a:schemeClr val="accent4">
                    <a:lumMod val="75000"/>
                  </a:schemeClr>
                </a:solidFill>
                <a:latin typeface="Anton" pitchFamily="2" charset="0"/>
              </a:rPr>
              <a:t>Components</a:t>
            </a:r>
          </a:p>
          <a:p>
            <a:endParaRPr lang="en-US" sz="6000" dirty="0">
              <a:solidFill>
                <a:schemeClr val="accent4">
                  <a:lumMod val="75000"/>
                </a:schemeClr>
              </a:solidFill>
              <a:latin typeface="Anton" pitchFamily="2" charset="0"/>
            </a:endParaRPr>
          </a:p>
          <a:p>
            <a:r>
              <a:rPr lang="en-US" sz="2400" dirty="0">
                <a:latin typeface="Anton" pitchFamily="2" charset="0"/>
              </a:rPr>
              <a:t>Understanding the Basics of Computing.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>
            <a:off x="8545534" y="8660415"/>
            <a:ext cx="663074" cy="379761"/>
          </a:xfrm>
          <a:custGeom>
            <a:avLst/>
            <a:gdLst/>
            <a:ahLst/>
            <a:cxnLst/>
            <a:rect l="l" t="t" r="r" b="b"/>
            <a:pathLst>
              <a:path w="663074" h="379761">
                <a:moveTo>
                  <a:pt x="0" y="0"/>
                </a:moveTo>
                <a:lnTo>
                  <a:pt x="663075" y="0"/>
                </a:lnTo>
                <a:lnTo>
                  <a:pt x="663075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754489" y="3312565"/>
            <a:ext cx="4744972" cy="4744972"/>
          </a:xfrm>
          <a:custGeom>
            <a:avLst/>
            <a:gdLst/>
            <a:ahLst/>
            <a:cxnLst/>
            <a:rect l="l" t="t" r="r" b="b"/>
            <a:pathLst>
              <a:path w="4744972" h="4744972">
                <a:moveTo>
                  <a:pt x="0" y="0"/>
                </a:moveTo>
                <a:lnTo>
                  <a:pt x="4744972" y="0"/>
                </a:lnTo>
                <a:lnTo>
                  <a:pt x="4744972" y="4744972"/>
                </a:lnTo>
                <a:lnTo>
                  <a:pt x="0" y="47449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438631" y="916363"/>
            <a:ext cx="8927147" cy="26417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Motherboard and Bus System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438631" y="4562949"/>
            <a:ext cx="8751866" cy="2244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Motherboard: Main circuit board connecting all components.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Bus System: Transfers data between components.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Data Bus, Address Bus, Control Bus.</a:t>
            </a:r>
          </a:p>
        </p:txBody>
      </p:sp>
      <p:sp>
        <p:nvSpPr>
          <p:cNvPr id="9" name="Freeform 9"/>
          <p:cNvSpPr/>
          <p:nvPr/>
        </p:nvSpPr>
        <p:spPr>
          <a:xfrm>
            <a:off x="14504450" y="-416385"/>
            <a:ext cx="7315200" cy="2646772"/>
          </a:xfrm>
          <a:custGeom>
            <a:avLst/>
            <a:gdLst/>
            <a:ahLst/>
            <a:cxnLst/>
            <a:rect l="l" t="t" r="r" b="b"/>
            <a:pathLst>
              <a:path w="7315200" h="2646772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246205" y="8502164"/>
            <a:ext cx="7315200" cy="2646772"/>
          </a:xfrm>
          <a:custGeom>
            <a:avLst/>
            <a:gdLst/>
            <a:ahLst/>
            <a:cxnLst/>
            <a:rect l="l" t="t" r="r" b="b"/>
            <a:pathLst>
              <a:path w="7315200" h="2646772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815319" y="1705106"/>
            <a:ext cx="2587021" cy="2587021"/>
          </a:xfrm>
          <a:custGeom>
            <a:avLst/>
            <a:gdLst/>
            <a:ahLst/>
            <a:cxnLst/>
            <a:rect l="l" t="t" r="r" b="b"/>
            <a:pathLst>
              <a:path w="2587021" h="2587021">
                <a:moveTo>
                  <a:pt x="0" y="0"/>
                </a:moveTo>
                <a:lnTo>
                  <a:pt x="2587021" y="0"/>
                </a:lnTo>
                <a:lnTo>
                  <a:pt x="2587021" y="2587022"/>
                </a:lnTo>
                <a:lnTo>
                  <a:pt x="0" y="25870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5636703" y="2205622"/>
            <a:ext cx="674469" cy="674469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338557" y="1752264"/>
            <a:ext cx="321808" cy="321808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126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3163288" y="6350000"/>
            <a:ext cx="2941681" cy="2941681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325429" y="6512141"/>
            <a:ext cx="2617400" cy="261740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46" r="-25046"/>
              </a:stretch>
            </a:blipFill>
            <a:ln w="28575" cap="sq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id="9" name="Group 9"/>
          <p:cNvGrpSpPr/>
          <p:nvPr/>
        </p:nvGrpSpPr>
        <p:grpSpPr>
          <a:xfrm>
            <a:off x="3255184" y="6867490"/>
            <a:ext cx="666072" cy="666072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815490" y="6383382"/>
            <a:ext cx="2941681" cy="2941681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977630" y="6545523"/>
            <a:ext cx="2617400" cy="261740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38888" r="-38888"/>
              </a:stretch>
            </a:blipFill>
            <a:ln w="28575" cap="sq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id="17" name="Group 17"/>
          <p:cNvGrpSpPr/>
          <p:nvPr/>
        </p:nvGrpSpPr>
        <p:grpSpPr>
          <a:xfrm>
            <a:off x="7707327" y="6934253"/>
            <a:ext cx="666072" cy="666072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183030" y="6350000"/>
            <a:ext cx="2941681" cy="2941681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345171" y="6512141"/>
            <a:ext cx="2617400" cy="2617400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25046" r="-25046"/>
              </a:stretch>
            </a:blipFill>
            <a:ln w="28575" cap="sq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id="25" name="Group 25"/>
          <p:cNvGrpSpPr/>
          <p:nvPr/>
        </p:nvGrpSpPr>
        <p:grpSpPr>
          <a:xfrm>
            <a:off x="12074867" y="6900871"/>
            <a:ext cx="666072" cy="666072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8" name="Freeform 28"/>
          <p:cNvSpPr/>
          <p:nvPr/>
        </p:nvSpPr>
        <p:spPr>
          <a:xfrm>
            <a:off x="0" y="-1559738"/>
            <a:ext cx="2921863" cy="5522421"/>
          </a:xfrm>
          <a:custGeom>
            <a:avLst/>
            <a:gdLst/>
            <a:ahLst/>
            <a:cxnLst/>
            <a:rect l="l" t="t" r="r" b="b"/>
            <a:pathLst>
              <a:path w="2921863" h="5522421">
                <a:moveTo>
                  <a:pt x="0" y="0"/>
                </a:moveTo>
                <a:lnTo>
                  <a:pt x="2921863" y="0"/>
                </a:lnTo>
                <a:lnTo>
                  <a:pt x="2921863" y="5522421"/>
                </a:lnTo>
                <a:lnTo>
                  <a:pt x="0" y="552242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9" name="TextBox 29"/>
          <p:cNvSpPr txBox="1"/>
          <p:nvPr/>
        </p:nvSpPr>
        <p:spPr>
          <a:xfrm>
            <a:off x="2276006" y="1556077"/>
            <a:ext cx="13735987" cy="1348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89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Software Overview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618832" y="3887242"/>
            <a:ext cx="12998083" cy="2244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System Software: Operating Systems (e.g., Windows, Linux, macOS).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Application Software: Productivity tools (e.g., MS Word, Photoshop).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Utility Software: Tools for maintenance (e.g., antivirus).</a:t>
            </a:r>
          </a:p>
        </p:txBody>
      </p:sp>
      <p:sp>
        <p:nvSpPr>
          <p:cNvPr id="32" name="Freeform 32"/>
          <p:cNvSpPr/>
          <p:nvPr/>
        </p:nvSpPr>
        <p:spPr>
          <a:xfrm>
            <a:off x="16693888" y="3244430"/>
            <a:ext cx="2921863" cy="5522421"/>
          </a:xfrm>
          <a:custGeom>
            <a:avLst/>
            <a:gdLst/>
            <a:ahLst/>
            <a:cxnLst/>
            <a:rect l="l" t="t" r="r" b="b"/>
            <a:pathLst>
              <a:path w="2921863" h="5522421">
                <a:moveTo>
                  <a:pt x="0" y="0"/>
                </a:moveTo>
                <a:lnTo>
                  <a:pt x="2921862" y="0"/>
                </a:lnTo>
                <a:lnTo>
                  <a:pt x="2921862" y="5522421"/>
                </a:lnTo>
                <a:lnTo>
                  <a:pt x="0" y="552242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667647" y="7730909"/>
            <a:ext cx="17891702" cy="7918735"/>
          </a:xfrm>
          <a:custGeom>
            <a:avLst/>
            <a:gdLst/>
            <a:ahLst/>
            <a:cxnLst/>
            <a:rect l="l" t="t" r="r" b="b"/>
            <a:pathLst>
              <a:path w="17891702" h="7918735">
                <a:moveTo>
                  <a:pt x="0" y="0"/>
                </a:moveTo>
                <a:lnTo>
                  <a:pt x="17891702" y="0"/>
                </a:lnTo>
                <a:lnTo>
                  <a:pt x="17891702" y="7918734"/>
                </a:lnTo>
                <a:lnTo>
                  <a:pt x="0" y="79187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372600" y="727946"/>
            <a:ext cx="7145169" cy="8831108"/>
          </a:xfrm>
          <a:custGeom>
            <a:avLst/>
            <a:gdLst/>
            <a:ahLst/>
            <a:cxnLst/>
            <a:rect l="l" t="t" r="r" b="b"/>
            <a:pathLst>
              <a:path w="7145169" h="8831108">
                <a:moveTo>
                  <a:pt x="0" y="0"/>
                </a:moveTo>
                <a:lnTo>
                  <a:pt x="7145168" y="0"/>
                </a:lnTo>
                <a:lnTo>
                  <a:pt x="7145168" y="8831108"/>
                </a:lnTo>
                <a:lnTo>
                  <a:pt x="0" y="88311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144890" y="7541028"/>
            <a:ext cx="663074" cy="379761"/>
          </a:xfrm>
          <a:custGeom>
            <a:avLst/>
            <a:gdLst/>
            <a:ahLst/>
            <a:cxnLst/>
            <a:rect l="l" t="t" r="r" b="b"/>
            <a:pathLst>
              <a:path w="663074" h="379761">
                <a:moveTo>
                  <a:pt x="0" y="0"/>
                </a:moveTo>
                <a:lnTo>
                  <a:pt x="663075" y="0"/>
                </a:lnTo>
                <a:lnTo>
                  <a:pt x="663075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7143553" y="6630612"/>
            <a:ext cx="4335517" cy="4114800"/>
          </a:xfrm>
          <a:custGeom>
            <a:avLst/>
            <a:gdLst/>
            <a:ahLst/>
            <a:cxnLst/>
            <a:rect l="l" t="t" r="r" b="b"/>
            <a:pathLst>
              <a:path w="4335517" h="4114800">
                <a:moveTo>
                  <a:pt x="0" y="0"/>
                </a:moveTo>
                <a:lnTo>
                  <a:pt x="4335518" y="0"/>
                </a:lnTo>
                <a:lnTo>
                  <a:pt x="43355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5400000" flipH="1" flipV="1">
            <a:off x="-1515084" y="-1082262"/>
            <a:ext cx="4335517" cy="4114800"/>
          </a:xfrm>
          <a:custGeom>
            <a:avLst/>
            <a:gdLst/>
            <a:ahLst/>
            <a:cxnLst/>
            <a:rect l="l" t="t" r="r" b="b"/>
            <a:pathLst>
              <a:path w="4335517" h="4114800">
                <a:moveTo>
                  <a:pt x="433551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335518" y="0"/>
                </a:lnTo>
                <a:lnTo>
                  <a:pt x="4335518" y="411480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4427255"/>
            <a:ext cx="7976826" cy="2641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 Networking Components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144890" y="3430982"/>
            <a:ext cx="5770829" cy="2244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Devices enabling data transfer and </a:t>
            </a:r>
            <a:r>
              <a:rPr lang="en-US" sz="3200" b="1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connectivity.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Examples: Modem, Router, Network Card, Switch.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-247675">
            <a:off x="9904819" y="2489185"/>
            <a:ext cx="8384106" cy="5304853"/>
          </a:xfrm>
          <a:custGeom>
            <a:avLst/>
            <a:gdLst/>
            <a:ahLst/>
            <a:cxnLst/>
            <a:rect l="l" t="t" r="r" b="b"/>
            <a:pathLst>
              <a:path w="8384106" h="5304853">
                <a:moveTo>
                  <a:pt x="0" y="0"/>
                </a:moveTo>
                <a:lnTo>
                  <a:pt x="8384106" y="0"/>
                </a:lnTo>
                <a:lnTo>
                  <a:pt x="8384106" y="5304852"/>
                </a:lnTo>
                <a:lnTo>
                  <a:pt x="0" y="53048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589642" y="709871"/>
            <a:ext cx="3245153" cy="3228928"/>
          </a:xfrm>
          <a:custGeom>
            <a:avLst/>
            <a:gdLst/>
            <a:ahLst/>
            <a:cxnLst/>
            <a:rect l="l" t="t" r="r" b="b"/>
            <a:pathLst>
              <a:path w="3245153" h="3228928">
                <a:moveTo>
                  <a:pt x="0" y="0"/>
                </a:moveTo>
                <a:lnTo>
                  <a:pt x="3245153" y="0"/>
                </a:lnTo>
                <a:lnTo>
                  <a:pt x="3245153" y="3228927"/>
                </a:lnTo>
                <a:lnTo>
                  <a:pt x="0" y="32289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546865" y="5518883"/>
            <a:ext cx="3859666" cy="3840367"/>
          </a:xfrm>
          <a:custGeom>
            <a:avLst/>
            <a:gdLst/>
            <a:ahLst/>
            <a:cxnLst/>
            <a:rect l="l" t="t" r="r" b="b"/>
            <a:pathLst>
              <a:path w="3859666" h="3840367">
                <a:moveTo>
                  <a:pt x="0" y="0"/>
                </a:moveTo>
                <a:lnTo>
                  <a:pt x="3859665" y="0"/>
                </a:lnTo>
                <a:lnTo>
                  <a:pt x="3859665" y="3840367"/>
                </a:lnTo>
                <a:lnTo>
                  <a:pt x="0" y="38403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5000102" y="5685051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6000"/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811386" y="8979489"/>
            <a:ext cx="663074" cy="379761"/>
          </a:xfrm>
          <a:custGeom>
            <a:avLst/>
            <a:gdLst/>
            <a:ahLst/>
            <a:cxnLst/>
            <a:rect l="l" t="t" r="r" b="b"/>
            <a:pathLst>
              <a:path w="663074" h="379761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46031" y="1521651"/>
            <a:ext cx="8396661" cy="2641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Basic Computer Workflow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46031" y="5088066"/>
            <a:ext cx="8037937" cy="2244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Data flow: Input → Processing → Storage → Output.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Example of a real-world workflow: Typing a document and printing it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43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95468" y="1714500"/>
            <a:ext cx="11297063" cy="1348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89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Trends in Computing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971800" y="4000500"/>
            <a:ext cx="12147573" cy="134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Evolution of Hardware (e.g., Quantum Computing).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AI and Machine Learning.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Cloud Computing and Edge Computing.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-700342" y="6801322"/>
            <a:ext cx="11586470" cy="2763562"/>
            <a:chOff x="0" y="0"/>
            <a:chExt cx="1795047" cy="42814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95047" cy="428148"/>
            </a:xfrm>
            <a:custGeom>
              <a:avLst/>
              <a:gdLst/>
              <a:ahLst/>
              <a:cxnLst/>
              <a:rect l="l" t="t" r="r" b="b"/>
              <a:pathLst>
                <a:path w="1795047" h="428148">
                  <a:moveTo>
                    <a:pt x="0" y="0"/>
                  </a:moveTo>
                  <a:lnTo>
                    <a:pt x="1795047" y="0"/>
                  </a:lnTo>
                  <a:lnTo>
                    <a:pt x="1795047" y="428148"/>
                  </a:lnTo>
                  <a:lnTo>
                    <a:pt x="0" y="428148"/>
                  </a:lnTo>
                  <a:close/>
                </a:path>
              </a:pathLst>
            </a:custGeom>
            <a:blipFill>
              <a:blip r:embed="rId3"/>
              <a:stretch>
                <a:fillRect t="-89752" b="-89752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0602868" y="6801322"/>
            <a:ext cx="11586470" cy="2763562"/>
            <a:chOff x="0" y="0"/>
            <a:chExt cx="1795047" cy="42814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95047" cy="428148"/>
            </a:xfrm>
            <a:custGeom>
              <a:avLst/>
              <a:gdLst/>
              <a:ahLst/>
              <a:cxnLst/>
              <a:rect l="l" t="t" r="r" b="b"/>
              <a:pathLst>
                <a:path w="1795047" h="428148">
                  <a:moveTo>
                    <a:pt x="0" y="0"/>
                  </a:moveTo>
                  <a:lnTo>
                    <a:pt x="1795047" y="0"/>
                  </a:lnTo>
                  <a:lnTo>
                    <a:pt x="1795047" y="428148"/>
                  </a:lnTo>
                  <a:lnTo>
                    <a:pt x="0" y="428148"/>
                  </a:ln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648200" y="342900"/>
            <a:ext cx="9404563" cy="9404563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6643413" y="4393963"/>
            <a:ext cx="6968511" cy="1670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754"/>
              </a:lnSpc>
            </a:pPr>
            <a:r>
              <a:rPr lang="en-US" sz="12147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THANK </a:t>
            </a:r>
            <a:r>
              <a:rPr lang="en-US" sz="12147" dirty="0">
                <a:solidFill>
                  <a:srgbClr val="C4459F"/>
                </a:solidFill>
                <a:latin typeface="Anton"/>
                <a:ea typeface="Anton"/>
                <a:cs typeface="Anton"/>
                <a:sym typeface="Anton"/>
              </a:rPr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628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947727" y="-1077507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424567" y="3676282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0789108" y="212384"/>
            <a:ext cx="9404563" cy="940456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557040" y="980316"/>
            <a:ext cx="7868699" cy="786869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526409" y="3033280"/>
            <a:ext cx="1030630" cy="103063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129807" y="1414026"/>
            <a:ext cx="7001279" cy="7001279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t="-24906" b="-24906"/>
              </a:stretch>
            </a:blipFill>
          </p:spPr>
        </p:sp>
      </p:grpSp>
      <p:sp>
        <p:nvSpPr>
          <p:cNvPr id="17" name="Freeform 17"/>
          <p:cNvSpPr/>
          <p:nvPr/>
        </p:nvSpPr>
        <p:spPr>
          <a:xfrm>
            <a:off x="1223617" y="9237186"/>
            <a:ext cx="663074" cy="379761"/>
          </a:xfrm>
          <a:custGeom>
            <a:avLst/>
            <a:gdLst/>
            <a:ahLst/>
            <a:cxnLst/>
            <a:rect l="l" t="t" r="r" b="b"/>
            <a:pathLst>
              <a:path w="663074" h="379761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780580" y="595472"/>
            <a:ext cx="10949178" cy="13208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What is a Computer?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83928" y="2709301"/>
            <a:ext cx="7920383" cy="3590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Definition: A computer is an electronic device for processing data.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Features: Speed, Accuracy, Automation, Storage.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Examples: PCs, Laptops, Servers, Smartphones.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134630" y="4374956"/>
            <a:ext cx="20887092" cy="5336414"/>
            <a:chOff x="0" y="0"/>
            <a:chExt cx="5501127" cy="14054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501127" cy="1405475"/>
            </a:xfrm>
            <a:custGeom>
              <a:avLst/>
              <a:gdLst/>
              <a:ahLst/>
              <a:cxnLst/>
              <a:rect l="l" t="t" r="r" b="b"/>
              <a:pathLst>
                <a:path w="5501127" h="1405475">
                  <a:moveTo>
                    <a:pt x="18903" y="0"/>
                  </a:moveTo>
                  <a:lnTo>
                    <a:pt x="5482224" y="0"/>
                  </a:lnTo>
                  <a:cubicBezTo>
                    <a:pt x="5492664" y="0"/>
                    <a:pt x="5501127" y="8463"/>
                    <a:pt x="5501127" y="18903"/>
                  </a:cubicBezTo>
                  <a:lnTo>
                    <a:pt x="5501127" y="1386572"/>
                  </a:lnTo>
                  <a:cubicBezTo>
                    <a:pt x="5501127" y="1391585"/>
                    <a:pt x="5499135" y="1396394"/>
                    <a:pt x="5495590" y="1399939"/>
                  </a:cubicBezTo>
                  <a:cubicBezTo>
                    <a:pt x="5492045" y="1403484"/>
                    <a:pt x="5487237" y="1405475"/>
                    <a:pt x="5482224" y="1405475"/>
                  </a:cubicBezTo>
                  <a:lnTo>
                    <a:pt x="18903" y="1405475"/>
                  </a:lnTo>
                  <a:cubicBezTo>
                    <a:pt x="13890" y="1405475"/>
                    <a:pt x="9082" y="1403484"/>
                    <a:pt x="5537" y="1399939"/>
                  </a:cubicBezTo>
                  <a:cubicBezTo>
                    <a:pt x="1992" y="1396394"/>
                    <a:pt x="0" y="1391585"/>
                    <a:pt x="0" y="1386572"/>
                  </a:cubicBezTo>
                  <a:lnTo>
                    <a:pt x="0" y="18903"/>
                  </a:lnTo>
                  <a:cubicBezTo>
                    <a:pt x="0" y="13890"/>
                    <a:pt x="1992" y="9082"/>
                    <a:pt x="5537" y="5537"/>
                  </a:cubicBezTo>
                  <a:cubicBezTo>
                    <a:pt x="9082" y="1992"/>
                    <a:pt x="13890" y="0"/>
                    <a:pt x="1890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501127" cy="1443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4005199" y="5842629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619466" y="9068420"/>
            <a:ext cx="663074" cy="379761"/>
          </a:xfrm>
          <a:custGeom>
            <a:avLst/>
            <a:gdLst/>
            <a:ahLst/>
            <a:cxnLst/>
            <a:rect l="l" t="t" r="r" b="b"/>
            <a:pathLst>
              <a:path w="663074" h="379761">
                <a:moveTo>
                  <a:pt x="0" y="0"/>
                </a:moveTo>
                <a:lnTo>
                  <a:pt x="663075" y="0"/>
                </a:lnTo>
                <a:lnTo>
                  <a:pt x="663075" y="379760"/>
                </a:lnTo>
                <a:lnTo>
                  <a:pt x="0" y="3797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1345005" y="-817212"/>
            <a:ext cx="4318969" cy="4114800"/>
          </a:xfrm>
          <a:custGeom>
            <a:avLst/>
            <a:gdLst/>
            <a:ahLst/>
            <a:cxnLst/>
            <a:rect l="l" t="t" r="r" b="b"/>
            <a:pathLst>
              <a:path w="4318969" h="4114800">
                <a:moveTo>
                  <a:pt x="0" y="0"/>
                </a:moveTo>
                <a:lnTo>
                  <a:pt x="4318969" y="0"/>
                </a:lnTo>
                <a:lnTo>
                  <a:pt x="43189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888863" y="2729527"/>
            <a:ext cx="10787353" cy="13208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289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Computer Functions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644959" y="4884098"/>
            <a:ext cx="12998083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Input: Data is entered (e.g., using a keyboard).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Processing: CPU processes data using instructions.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Storage: Temporary (RAM) or permanent (Hard Drives).Output: Results displayed or printed (e.g., monitors).</a:t>
            </a:r>
          </a:p>
        </p:txBody>
      </p:sp>
      <p:sp>
        <p:nvSpPr>
          <p:cNvPr id="13" name="Freeform 13"/>
          <p:cNvSpPr/>
          <p:nvPr/>
        </p:nvSpPr>
        <p:spPr>
          <a:xfrm flipH="1">
            <a:off x="16128515" y="6992974"/>
            <a:ext cx="4318969" cy="4114800"/>
          </a:xfrm>
          <a:custGeom>
            <a:avLst/>
            <a:gdLst/>
            <a:ahLst/>
            <a:cxnLst/>
            <a:rect l="l" t="t" r="r" b="b"/>
            <a:pathLst>
              <a:path w="4318969" h="4114800">
                <a:moveTo>
                  <a:pt x="4318970" y="0"/>
                </a:moveTo>
                <a:lnTo>
                  <a:pt x="0" y="0"/>
                </a:lnTo>
                <a:lnTo>
                  <a:pt x="0" y="4114800"/>
                </a:lnTo>
                <a:lnTo>
                  <a:pt x="4318970" y="4114800"/>
                </a:lnTo>
                <a:lnTo>
                  <a:pt x="431897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2755863" y="-3661170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5" y="0"/>
                </a:lnTo>
                <a:lnTo>
                  <a:pt x="96393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61129" y="1270794"/>
            <a:ext cx="6700867" cy="7470139"/>
            <a:chOff x="0" y="0"/>
            <a:chExt cx="960026" cy="10702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60026" cy="1070239"/>
            </a:xfrm>
            <a:custGeom>
              <a:avLst/>
              <a:gdLst/>
              <a:ahLst/>
              <a:cxnLst/>
              <a:rect l="l" t="t" r="r" b="b"/>
              <a:pathLst>
                <a:path w="960026" h="1070239">
                  <a:moveTo>
                    <a:pt x="480013" y="0"/>
                  </a:moveTo>
                  <a:cubicBezTo>
                    <a:pt x="214909" y="0"/>
                    <a:pt x="0" y="239581"/>
                    <a:pt x="0" y="535119"/>
                  </a:cubicBezTo>
                  <a:cubicBezTo>
                    <a:pt x="0" y="830658"/>
                    <a:pt x="214909" y="1070239"/>
                    <a:pt x="480013" y="1070239"/>
                  </a:cubicBezTo>
                  <a:cubicBezTo>
                    <a:pt x="745117" y="1070239"/>
                    <a:pt x="960026" y="830658"/>
                    <a:pt x="960026" y="535119"/>
                  </a:cubicBezTo>
                  <a:cubicBezTo>
                    <a:pt x="960026" y="239581"/>
                    <a:pt x="745117" y="0"/>
                    <a:pt x="4800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90002" y="62235"/>
              <a:ext cx="780021" cy="907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710360" y="-5074466"/>
            <a:ext cx="18778525" cy="9696548"/>
          </a:xfrm>
          <a:custGeom>
            <a:avLst/>
            <a:gdLst/>
            <a:ahLst/>
            <a:cxnLst/>
            <a:rect l="l" t="t" r="r" b="b"/>
            <a:pathLst>
              <a:path w="18778525" h="9696548">
                <a:moveTo>
                  <a:pt x="0" y="0"/>
                </a:moveTo>
                <a:lnTo>
                  <a:pt x="18778525" y="0"/>
                </a:lnTo>
                <a:lnTo>
                  <a:pt x="18778525" y="9696548"/>
                </a:lnTo>
                <a:lnTo>
                  <a:pt x="0" y="96965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2766985" y="7261682"/>
            <a:ext cx="5814884" cy="4964457"/>
          </a:xfrm>
          <a:custGeom>
            <a:avLst/>
            <a:gdLst/>
            <a:ahLst/>
            <a:cxnLst/>
            <a:rect l="l" t="t" r="r" b="b"/>
            <a:pathLst>
              <a:path w="5814884" h="4964457">
                <a:moveTo>
                  <a:pt x="0" y="0"/>
                </a:moveTo>
                <a:lnTo>
                  <a:pt x="5814883" y="0"/>
                </a:lnTo>
                <a:lnTo>
                  <a:pt x="5814883" y="4964457"/>
                </a:lnTo>
                <a:lnTo>
                  <a:pt x="0" y="49644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6000"/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6958329" y="6521255"/>
            <a:ext cx="957589" cy="95758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238190" y="2514937"/>
            <a:ext cx="4746745" cy="4746745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3981267"/>
            <a:ext cx="621722" cy="621722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583708" y="2776570"/>
            <a:ext cx="4223480" cy="422348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16666" r="-16666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7092676" y="6655602"/>
            <a:ext cx="688895" cy="688895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7743881" y="800100"/>
            <a:ext cx="11119551" cy="13208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Types of Computers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307514" y="2738946"/>
            <a:ext cx="7920383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Based on Size: Microcomputers, Minicomputers, Mainframes, Supercomputers.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Based on Purpose: General-purpose vs. Special-purpose.</a:t>
            </a:r>
          </a:p>
        </p:txBody>
      </p:sp>
      <p:sp>
        <p:nvSpPr>
          <p:cNvPr id="26" name="Freeform 26"/>
          <p:cNvSpPr/>
          <p:nvPr/>
        </p:nvSpPr>
        <p:spPr>
          <a:xfrm>
            <a:off x="9144000" y="8878539"/>
            <a:ext cx="663074" cy="379761"/>
          </a:xfrm>
          <a:custGeom>
            <a:avLst/>
            <a:gdLst/>
            <a:ahLst/>
            <a:cxnLst/>
            <a:rect l="l" t="t" r="r" b="b"/>
            <a:pathLst>
              <a:path w="663074" h="379761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4367693" y="8634669"/>
            <a:ext cx="243870" cy="243870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9" name="TextBox 2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2434221" y="-446483"/>
            <a:ext cx="9993248" cy="8531735"/>
          </a:xfrm>
          <a:custGeom>
            <a:avLst/>
            <a:gdLst/>
            <a:ahLst/>
            <a:cxnLst/>
            <a:rect l="l" t="t" r="r" b="b"/>
            <a:pathLst>
              <a:path w="9993248" h="8531735">
                <a:moveTo>
                  <a:pt x="0" y="0"/>
                </a:moveTo>
                <a:lnTo>
                  <a:pt x="9993248" y="0"/>
                </a:lnTo>
                <a:lnTo>
                  <a:pt x="9993248" y="8531735"/>
                </a:lnTo>
                <a:lnTo>
                  <a:pt x="0" y="85317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2380599"/>
            <a:ext cx="6918063" cy="5525803"/>
          </a:xfrm>
          <a:custGeom>
            <a:avLst/>
            <a:gdLst/>
            <a:ahLst/>
            <a:cxnLst/>
            <a:rect l="l" t="t" r="r" b="b"/>
            <a:pathLst>
              <a:path w="6918063" h="5525803">
                <a:moveTo>
                  <a:pt x="0" y="0"/>
                </a:moveTo>
                <a:lnTo>
                  <a:pt x="6918063" y="0"/>
                </a:lnTo>
                <a:lnTo>
                  <a:pt x="6918063" y="5525802"/>
                </a:lnTo>
                <a:lnTo>
                  <a:pt x="0" y="55258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144000" y="8878539"/>
            <a:ext cx="663074" cy="379761"/>
          </a:xfrm>
          <a:custGeom>
            <a:avLst/>
            <a:gdLst/>
            <a:ahLst/>
            <a:cxnLst/>
            <a:rect l="l" t="t" r="r" b="b"/>
            <a:pathLst>
              <a:path w="663074" h="379761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827914" y="0"/>
            <a:ext cx="7315200" cy="2646772"/>
          </a:xfrm>
          <a:custGeom>
            <a:avLst/>
            <a:gdLst/>
            <a:ahLst/>
            <a:cxnLst/>
            <a:rect l="l" t="t" r="r" b="b"/>
            <a:pathLst>
              <a:path w="7315200" h="2646772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153400" y="1177635"/>
            <a:ext cx="11163300" cy="13208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Hardware Overview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804472-1CB3-4ADE-A930-972C2143662B}"/>
              </a:ext>
            </a:extLst>
          </p:cNvPr>
          <p:cNvSpPr txBox="1"/>
          <p:nvPr/>
        </p:nvSpPr>
        <p:spPr>
          <a:xfrm>
            <a:off x="8594558" y="3462420"/>
            <a:ext cx="726605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Raleway Medium" pitchFamily="2" charset="0"/>
              </a:rPr>
              <a:t>Physical components of a computer system.</a:t>
            </a:r>
          </a:p>
          <a:p>
            <a:endParaRPr lang="en-US" sz="3200" b="1" dirty="0">
              <a:latin typeface="Raleway Medium" pitchFamily="2" charset="0"/>
            </a:endParaRPr>
          </a:p>
          <a:p>
            <a:r>
              <a:rPr lang="en-US" sz="3200" b="1" dirty="0">
                <a:latin typeface="Raleway Medium" pitchFamily="2" charset="0"/>
              </a:rPr>
              <a:t>Examples: Motherboard, CPU, RAM, Storage Devices.</a:t>
            </a:r>
          </a:p>
          <a:p>
            <a:endParaRPr lang="en-US" sz="3200" b="1" dirty="0">
              <a:latin typeface="Raleway Medium" pitchFamily="2" charset="0"/>
            </a:endParaRPr>
          </a:p>
          <a:p>
            <a:r>
              <a:rPr lang="en-US" sz="3200" b="1" dirty="0">
                <a:latin typeface="Raleway Medium" pitchFamily="2" charset="0"/>
              </a:rPr>
              <a:t>Categories: Input, Output, Processing, Storage.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790978" y="-4114800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23617" y="8660415"/>
            <a:ext cx="663074" cy="379761"/>
          </a:xfrm>
          <a:custGeom>
            <a:avLst/>
            <a:gdLst/>
            <a:ahLst/>
            <a:cxnLst/>
            <a:rect l="l" t="t" r="r" b="b"/>
            <a:pathLst>
              <a:path w="663074" h="379761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853509" y="0"/>
            <a:ext cx="6102833" cy="10287000"/>
            <a:chOff x="0" y="0"/>
            <a:chExt cx="945489" cy="159372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489" cy="1593725"/>
            </a:xfrm>
            <a:custGeom>
              <a:avLst/>
              <a:gdLst/>
              <a:ahLst/>
              <a:cxnLst/>
              <a:rect l="l" t="t" r="r" b="b"/>
              <a:pathLst>
                <a:path w="945489" h="1593725">
                  <a:moveTo>
                    <a:pt x="0" y="0"/>
                  </a:moveTo>
                  <a:lnTo>
                    <a:pt x="945489" y="0"/>
                  </a:lnTo>
                  <a:lnTo>
                    <a:pt x="945489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6"/>
              <a:stretch>
                <a:fillRect l="-6151" r="-615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6441027" y="7791082"/>
            <a:ext cx="1030630" cy="103063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804147" y="2324335"/>
            <a:ext cx="3519591" cy="4095524"/>
            <a:chOff x="0" y="0"/>
            <a:chExt cx="6985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7"/>
              <a:stretch>
                <a:fillRect l="-37327" r="-37327"/>
              </a:stretch>
            </a:blipFill>
            <a:ln w="38100" cap="sq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sp>
        <p:nvSpPr>
          <p:cNvPr id="13" name="TextBox 13"/>
          <p:cNvSpPr txBox="1"/>
          <p:nvPr/>
        </p:nvSpPr>
        <p:spPr>
          <a:xfrm>
            <a:off x="933360" y="1350092"/>
            <a:ext cx="7355471" cy="1320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Input Devices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8288831" y="3017596"/>
            <a:ext cx="1030630" cy="10306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33360" y="3548599"/>
            <a:ext cx="7920383" cy="1795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Devices to input data into a computer.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Examples: Keyboard, Mouse, Microphone, Scanner, Webcam.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447" y="672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161005" y="2475293"/>
            <a:ext cx="20887092" cy="1789680"/>
            <a:chOff x="0" y="0"/>
            <a:chExt cx="5501127" cy="47135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501127" cy="471356"/>
            </a:xfrm>
            <a:custGeom>
              <a:avLst/>
              <a:gdLst/>
              <a:ahLst/>
              <a:cxnLst/>
              <a:rect l="l" t="t" r="r" b="b"/>
              <a:pathLst>
                <a:path w="5501127" h="471356">
                  <a:moveTo>
                    <a:pt x="18903" y="0"/>
                  </a:moveTo>
                  <a:lnTo>
                    <a:pt x="5482224" y="0"/>
                  </a:lnTo>
                  <a:cubicBezTo>
                    <a:pt x="5492664" y="0"/>
                    <a:pt x="5501127" y="8463"/>
                    <a:pt x="5501127" y="18903"/>
                  </a:cubicBezTo>
                  <a:lnTo>
                    <a:pt x="5501127" y="452453"/>
                  </a:lnTo>
                  <a:cubicBezTo>
                    <a:pt x="5501127" y="457466"/>
                    <a:pt x="5499135" y="462274"/>
                    <a:pt x="5495590" y="465819"/>
                  </a:cubicBezTo>
                  <a:cubicBezTo>
                    <a:pt x="5492045" y="469364"/>
                    <a:pt x="5487237" y="471356"/>
                    <a:pt x="5482224" y="471356"/>
                  </a:cubicBezTo>
                  <a:lnTo>
                    <a:pt x="18903" y="471356"/>
                  </a:lnTo>
                  <a:cubicBezTo>
                    <a:pt x="13890" y="471356"/>
                    <a:pt x="9082" y="469364"/>
                    <a:pt x="5537" y="465819"/>
                  </a:cubicBezTo>
                  <a:cubicBezTo>
                    <a:pt x="1992" y="462274"/>
                    <a:pt x="0" y="457466"/>
                    <a:pt x="0" y="452453"/>
                  </a:cubicBezTo>
                  <a:lnTo>
                    <a:pt x="0" y="18903"/>
                  </a:lnTo>
                  <a:cubicBezTo>
                    <a:pt x="0" y="13890"/>
                    <a:pt x="1992" y="9082"/>
                    <a:pt x="5537" y="5537"/>
                  </a:cubicBezTo>
                  <a:cubicBezTo>
                    <a:pt x="9082" y="1992"/>
                    <a:pt x="13890" y="0"/>
                    <a:pt x="1890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501127" cy="5094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8619466" y="9068420"/>
            <a:ext cx="663074" cy="379761"/>
          </a:xfrm>
          <a:custGeom>
            <a:avLst/>
            <a:gdLst/>
            <a:ahLst/>
            <a:cxnLst/>
            <a:rect l="l" t="t" r="r" b="b"/>
            <a:pathLst>
              <a:path w="663074" h="379761">
                <a:moveTo>
                  <a:pt x="0" y="0"/>
                </a:moveTo>
                <a:lnTo>
                  <a:pt x="663075" y="0"/>
                </a:lnTo>
                <a:lnTo>
                  <a:pt x="663075" y="379760"/>
                </a:lnTo>
                <a:lnTo>
                  <a:pt x="0" y="3797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276007" y="2916251"/>
            <a:ext cx="13735987" cy="1348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89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Output Devices</a:t>
            </a:r>
          </a:p>
        </p:txBody>
      </p:sp>
      <p:sp>
        <p:nvSpPr>
          <p:cNvPr id="11" name="Freeform 11"/>
          <p:cNvSpPr/>
          <p:nvPr/>
        </p:nvSpPr>
        <p:spPr>
          <a:xfrm>
            <a:off x="-1776175" y="-2008268"/>
            <a:ext cx="5814884" cy="4964457"/>
          </a:xfrm>
          <a:custGeom>
            <a:avLst/>
            <a:gdLst/>
            <a:ahLst/>
            <a:cxnLst/>
            <a:rect l="l" t="t" r="r" b="b"/>
            <a:pathLst>
              <a:path w="5814884" h="4964457">
                <a:moveTo>
                  <a:pt x="0" y="0"/>
                </a:moveTo>
                <a:lnTo>
                  <a:pt x="5814883" y="0"/>
                </a:lnTo>
                <a:lnTo>
                  <a:pt x="5814883" y="4964457"/>
                </a:lnTo>
                <a:lnTo>
                  <a:pt x="0" y="49644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6000"/>
            </a:blip>
            <a:stretch>
              <a:fillRect/>
            </a:stretch>
          </a:blipFill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36396D-0498-4B96-8C01-DAA36B9656DD}"/>
              </a:ext>
            </a:extLst>
          </p:cNvPr>
          <p:cNvSpPr txBox="1"/>
          <p:nvPr/>
        </p:nvSpPr>
        <p:spPr>
          <a:xfrm>
            <a:off x="1251455" y="4705931"/>
            <a:ext cx="934582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Raleway Medium" pitchFamily="2" charset="0"/>
              </a:rPr>
              <a:t>Devices to display or output data.</a:t>
            </a:r>
          </a:p>
          <a:p>
            <a:endParaRPr lang="en-US" sz="3200" b="1" dirty="0">
              <a:latin typeface="Raleway Medium" pitchFamily="2" charset="0"/>
            </a:endParaRPr>
          </a:p>
          <a:p>
            <a:r>
              <a:rPr lang="en-US" sz="3200" b="1" dirty="0">
                <a:latin typeface="Raleway Medium" pitchFamily="2" charset="0"/>
              </a:rPr>
              <a:t>Examples: Monitor, Printer, Speakers, Projectors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5688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4504450" y="-416385"/>
            <a:ext cx="7315200" cy="2646772"/>
          </a:xfrm>
          <a:custGeom>
            <a:avLst/>
            <a:gdLst/>
            <a:ahLst/>
            <a:cxnLst/>
            <a:rect l="l" t="t" r="r" b="b"/>
            <a:pathLst>
              <a:path w="7315200" h="2646772">
                <a:moveTo>
                  <a:pt x="0" y="0"/>
                </a:moveTo>
                <a:lnTo>
                  <a:pt x="7315200" y="0"/>
                </a:lnTo>
                <a:lnTo>
                  <a:pt x="7315200" y="2646772"/>
                </a:lnTo>
                <a:lnTo>
                  <a:pt x="0" y="26467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024964" y="-5111122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6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694810" y="9369243"/>
            <a:ext cx="663074" cy="379761"/>
          </a:xfrm>
          <a:custGeom>
            <a:avLst/>
            <a:gdLst/>
            <a:ahLst/>
            <a:cxnLst/>
            <a:rect l="l" t="t" r="r" b="b"/>
            <a:pathLst>
              <a:path w="663074" h="379761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367125" y="3608401"/>
            <a:ext cx="4553602" cy="4114800"/>
          </a:xfrm>
          <a:custGeom>
            <a:avLst/>
            <a:gdLst/>
            <a:ahLst/>
            <a:cxnLst/>
            <a:rect l="l" t="t" r="r" b="b"/>
            <a:pathLst>
              <a:path w="4553602" h="4114800">
                <a:moveTo>
                  <a:pt x="0" y="0"/>
                </a:moveTo>
                <a:lnTo>
                  <a:pt x="4553602" y="0"/>
                </a:lnTo>
                <a:lnTo>
                  <a:pt x="455360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268073" y="550849"/>
            <a:ext cx="16368608" cy="13208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10289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Central Processing Unit (CPU)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324600" y="3238500"/>
            <a:ext cx="7920383" cy="4039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Brain of the computer.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Components: ALU (Arithmetic Logic Unit).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CU (Control Unit).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Registers.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3200" b="1" dirty="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Speed measured in GHz.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905000" y="994204"/>
            <a:ext cx="15360359" cy="10081981"/>
          </a:xfrm>
          <a:custGeom>
            <a:avLst/>
            <a:gdLst/>
            <a:ahLst/>
            <a:cxnLst/>
            <a:rect l="l" t="t" r="r" b="b"/>
            <a:pathLst>
              <a:path w="15360359" h="10081981">
                <a:moveTo>
                  <a:pt x="0" y="0"/>
                </a:moveTo>
                <a:lnTo>
                  <a:pt x="15360360" y="0"/>
                </a:lnTo>
                <a:lnTo>
                  <a:pt x="15360360" y="10081982"/>
                </a:lnTo>
                <a:lnTo>
                  <a:pt x="0" y="100819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97163" y="5845315"/>
            <a:ext cx="663074" cy="379761"/>
          </a:xfrm>
          <a:custGeom>
            <a:avLst/>
            <a:gdLst/>
            <a:ahLst/>
            <a:cxnLst/>
            <a:rect l="l" t="t" r="r" b="b"/>
            <a:pathLst>
              <a:path w="663074" h="379761">
                <a:moveTo>
                  <a:pt x="0" y="0"/>
                </a:moveTo>
                <a:lnTo>
                  <a:pt x="663074" y="0"/>
                </a:lnTo>
                <a:lnTo>
                  <a:pt x="663074" y="379761"/>
                </a:lnTo>
                <a:lnTo>
                  <a:pt x="0" y="3797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743200" y="3113505"/>
            <a:ext cx="7355471" cy="2641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Memory and Storage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63129" y="6225076"/>
            <a:ext cx="7483755" cy="2208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Memory: Temporary data </a:t>
            </a:r>
            <a:r>
              <a:rPr lang="en-US" sz="2499" b="1" dirty="0" err="1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storage.Examples</a:t>
            </a:r>
            <a:r>
              <a:rPr lang="en-US" sz="2499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: RAM, Cache.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Storage: Permanent data storage.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Examples: HDD, SSD, Optical Discs, Cloud Storage.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1682994" y="3113505"/>
            <a:ext cx="4927296" cy="6489081"/>
            <a:chOff x="0" y="0"/>
            <a:chExt cx="763367" cy="100532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63367" cy="1005328"/>
            </a:xfrm>
            <a:custGeom>
              <a:avLst/>
              <a:gdLst/>
              <a:ahLst/>
              <a:cxnLst/>
              <a:rect l="l" t="t" r="r" b="b"/>
              <a:pathLst>
                <a:path w="763367" h="1005328">
                  <a:moveTo>
                    <a:pt x="36138" y="0"/>
                  </a:moveTo>
                  <a:lnTo>
                    <a:pt x="727229" y="0"/>
                  </a:lnTo>
                  <a:cubicBezTo>
                    <a:pt x="736813" y="0"/>
                    <a:pt x="746005" y="3807"/>
                    <a:pt x="752782" y="10585"/>
                  </a:cubicBezTo>
                  <a:cubicBezTo>
                    <a:pt x="759560" y="17362"/>
                    <a:pt x="763367" y="26554"/>
                    <a:pt x="763367" y="36138"/>
                  </a:cubicBezTo>
                  <a:lnTo>
                    <a:pt x="763367" y="969190"/>
                  </a:lnTo>
                  <a:cubicBezTo>
                    <a:pt x="763367" y="978775"/>
                    <a:pt x="759560" y="987967"/>
                    <a:pt x="752782" y="994744"/>
                  </a:cubicBezTo>
                  <a:cubicBezTo>
                    <a:pt x="746005" y="1001521"/>
                    <a:pt x="736813" y="1005328"/>
                    <a:pt x="727229" y="1005328"/>
                  </a:cubicBezTo>
                  <a:lnTo>
                    <a:pt x="36138" y="1005328"/>
                  </a:lnTo>
                  <a:cubicBezTo>
                    <a:pt x="26554" y="1005328"/>
                    <a:pt x="17362" y="1001521"/>
                    <a:pt x="10585" y="994744"/>
                  </a:cubicBezTo>
                  <a:cubicBezTo>
                    <a:pt x="3807" y="987967"/>
                    <a:pt x="0" y="978775"/>
                    <a:pt x="0" y="969190"/>
                  </a:cubicBezTo>
                  <a:lnTo>
                    <a:pt x="0" y="36138"/>
                  </a:lnTo>
                  <a:cubicBezTo>
                    <a:pt x="0" y="26554"/>
                    <a:pt x="3807" y="17362"/>
                    <a:pt x="10585" y="10585"/>
                  </a:cubicBezTo>
                  <a:cubicBezTo>
                    <a:pt x="17362" y="3807"/>
                    <a:pt x="26554" y="0"/>
                    <a:pt x="36138" y="0"/>
                  </a:cubicBezTo>
                  <a:close/>
                </a:path>
              </a:pathLst>
            </a:custGeom>
            <a:blipFill>
              <a:blip r:embed="rId7"/>
              <a:stretch>
                <a:fillRect l="-48834" r="-48834"/>
              </a:stretch>
            </a:blipFill>
            <a:ln w="57150" cap="rnd">
              <a:solidFill>
                <a:srgbClr val="000000"/>
              </a:solidFill>
              <a:prstDash val="solid"/>
              <a:round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405</Words>
  <Application>Microsoft Office PowerPoint</Application>
  <PresentationFormat>Custom</PresentationFormat>
  <Paragraphs>70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Raleway Medium</vt:lpstr>
      <vt:lpstr>Arial</vt:lpstr>
      <vt:lpstr>Calibri</vt:lpstr>
      <vt:lpstr>Anton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Pink Minimalist Modern Digital Evolution Computer Presentation</dc:title>
  <dc:creator>Munira Tabassum Eti</dc:creator>
  <cp:lastModifiedBy>Munira Tabassum Eti</cp:lastModifiedBy>
  <cp:revision>9</cp:revision>
  <dcterms:created xsi:type="dcterms:W3CDTF">2006-08-16T00:00:00Z</dcterms:created>
  <dcterms:modified xsi:type="dcterms:W3CDTF">2024-11-19T07:42:08Z</dcterms:modified>
  <dc:identifier>DAGW3LgPtcE</dc:identifier>
</cp:coreProperties>
</file>

<file path=docProps/thumbnail.jpeg>
</file>